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0" r:id="rId3"/>
    <p:sldId id="264" r:id="rId4"/>
    <p:sldId id="262" r:id="rId5"/>
    <p:sldId id="266" r:id="rId6"/>
    <p:sldId id="267" r:id="rId7"/>
    <p:sldId id="268" r:id="rId8"/>
    <p:sldId id="269" r:id="rId9"/>
    <p:sldId id="260" r:id="rId10"/>
    <p:sldId id="272" r:id="rId11"/>
    <p:sldId id="273" r:id="rId12"/>
    <p:sldId id="274" r:id="rId13"/>
    <p:sldId id="275" r:id="rId14"/>
    <p:sldId id="258" r:id="rId15"/>
    <p:sldId id="257" r:id="rId16"/>
    <p:sldId id="271" r:id="rId17"/>
    <p:sldId id="259" r:id="rId18"/>
    <p:sldId id="265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DF"/>
    <a:srgbClr val="F3F4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2ABB7-49BB-4BEB-B755-D0EFADBECD64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5BA75-E388-4386-A65C-C1765595634E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0E704-1003-40E8-8DD9-AD9B192DDFBD}" type="slidenum">
              <a:rPr lang="en-US"/>
              <a:pPr/>
              <a:t>15</a:t>
            </a:fld>
            <a:endParaRPr lang="th-TH"/>
          </a:p>
        </p:txBody>
      </p:sp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69E67A8-D61B-4C93-BAE3-8DB9E02FA647}" type="slidenum">
              <a:rPr lang="en-US" sz="1200"/>
              <a:pPr algn="r"/>
              <a:t>15</a:t>
            </a:fld>
            <a:endParaRPr lang="th-TH" sz="1200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4B25213-0475-4AAE-99F2-0810CBA2EE1E}" type="slidenum">
              <a:rPr lang="en-US" sz="1200"/>
              <a:pPr algn="r"/>
              <a:t>15</a:t>
            </a:fld>
            <a:endParaRPr lang="th-TH" sz="1200"/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C68D60-871C-4ECF-A582-CDBC412E2B1A}" type="slidenum">
              <a:rPr lang="en-US" sz="1200"/>
              <a:pPr algn="r"/>
              <a:t>15</a:t>
            </a:fld>
            <a:endParaRPr lang="th-TH" sz="1200">
              <a:cs typeface="Cordia New" pitchFamily="34" charset="-34"/>
            </a:endParaRPr>
          </a:p>
        </p:txBody>
      </p:sp>
      <p:sp>
        <p:nvSpPr>
          <p:cNvPr id="1434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th-TH">
              <a:cs typeface="Cordia New" pitchFamily="34" charset="-34"/>
            </a:endParaRPr>
          </a:p>
        </p:txBody>
      </p:sp>
      <p:pic>
        <p:nvPicPr>
          <p:cNvPr id="1434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91000"/>
            <a:ext cx="6858000" cy="495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7825-FD86-4C48-A26B-E0E2F5182E28}" type="datetimeFigureOut">
              <a:rPr lang="th-TH" smtClean="0"/>
              <a:t>04/12/57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78D00-D684-44A0-B72C-55625D604859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F9D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 smtClean="0"/>
              <a:t>แผนพัฒนาบริการปฐมภูมิ เขต 11</a:t>
            </a:r>
            <a:endParaRPr lang="th-TH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0070C0"/>
                </a:solidFill>
              </a:rPr>
              <a:t>นพ.เอกชัย มุกดาพิทักษ์</a:t>
            </a:r>
            <a:endParaRPr lang="th-TH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3F4E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แนวทางการพัฒนาบริการปฐมภูมิ เขต 11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สร้างความเข้มแข็งของระบบสุขภาพปฐมภูมิ </a:t>
            </a:r>
            <a:r>
              <a:rPr lang="en-US" b="1" dirty="0" smtClean="0"/>
              <a:t>:DHS</a:t>
            </a:r>
            <a:endParaRPr lang="th-TH" b="1" dirty="0" smtClean="0"/>
          </a:p>
          <a:p>
            <a:r>
              <a:rPr lang="th-TH" b="1" dirty="0" smtClean="0"/>
              <a:t>พัฒนาการจัดการของเครือข่ายบริการปฐมภูมิให้มีคุณภาพ</a:t>
            </a:r>
            <a:r>
              <a:rPr lang="en-US" b="1" dirty="0" smtClean="0"/>
              <a:t>:PCA</a:t>
            </a:r>
            <a:endParaRPr lang="th-TH" b="1" dirty="0" smtClean="0"/>
          </a:p>
          <a:p>
            <a:r>
              <a:rPr lang="th-TH" b="1" dirty="0" smtClean="0"/>
              <a:t>เสริมสมรรถนะทีม บริการปฐมภูมิ </a:t>
            </a:r>
          </a:p>
          <a:p>
            <a:pPr lvl="1"/>
            <a:r>
              <a:rPr lang="th-TH" b="1" dirty="0" smtClean="0"/>
              <a:t>แพทย์เวชศาสตรครอบครัว</a:t>
            </a:r>
          </a:p>
          <a:p>
            <a:pPr lvl="1"/>
            <a:r>
              <a:rPr lang="en-US" b="1" dirty="0" smtClean="0"/>
              <a:t>Family Care Team</a:t>
            </a:r>
            <a:endParaRPr lang="th-TH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F9D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แผนงาน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พัฒนาทีม พี่เลี้ยงระดับ เขต-จังหวัด-อำเภอทำหน้าที่ ให้ความรู้และกระตุ้นการพัฒนา ด้วยการเยี่ยมเสริมพลัง</a:t>
            </a:r>
          </a:p>
          <a:p>
            <a:r>
              <a:rPr lang="th-TH" b="1" dirty="0" smtClean="0"/>
              <a:t>สนับสนุนให้แพทย์เวชศาสตร์ครอบครัวมีบทบาทนำในพื้นที่มากขึ้น</a:t>
            </a:r>
          </a:p>
          <a:p>
            <a:r>
              <a:rPr lang="th-TH" b="1" dirty="0" smtClean="0"/>
              <a:t>สนับสนุนการฝึกอบรมแพทย์เวชศาสตรครอบครัวโดยใช้ รพช.เป็นฐาน</a:t>
            </a:r>
            <a:endParaRPr lang="th-TH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F9D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ตัวชี้วัด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อำเภอ </a:t>
            </a:r>
            <a:r>
              <a:rPr lang="en-US" b="1" dirty="0" smtClean="0"/>
              <a:t>DHS</a:t>
            </a:r>
          </a:p>
          <a:p>
            <a:r>
              <a:rPr lang="th-TH" b="1" dirty="0" smtClean="0"/>
              <a:t>เครือข่ายบริการปฐมภูมิคุณภาพ </a:t>
            </a:r>
            <a:r>
              <a:rPr lang="en-US" b="1" dirty="0" smtClean="0"/>
              <a:t>PCA</a:t>
            </a:r>
          </a:p>
          <a:p>
            <a:r>
              <a:rPr lang="th-TH" b="1" dirty="0" smtClean="0"/>
              <a:t>ตัวชี้วัดตามเป้าหมายของพื้นที่ และตัวชี้วัดงานต่างๆ ในระบบ</a:t>
            </a:r>
            <a:endParaRPr lang="en-US" b="1" dirty="0" smtClean="0"/>
          </a:p>
          <a:p>
            <a:pPr>
              <a:buNone/>
            </a:pPr>
            <a:endParaRPr lang="th-TH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71736" y="4071942"/>
            <a:ext cx="3680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/>
              <a:t>ด้วยการประเมินตนเอง</a:t>
            </a:r>
            <a:endParaRPr lang="th-TH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43108" y="5000636"/>
            <a:ext cx="4745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/>
              <a:t>เพื่อสุขภาพของประชาชนในพื้นที่</a:t>
            </a:r>
            <a:endParaRPr lang="th-TH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F9D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11"/>
          <p:cNvSpPr>
            <a:spLocks noChangeArrowheads="1" noChangeShapeType="1" noTextEdit="1"/>
          </p:cNvSpPr>
          <p:nvPr/>
        </p:nvSpPr>
        <p:spPr bwMode="auto">
          <a:xfrm>
            <a:off x="1116013" y="2997200"/>
            <a:ext cx="724852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  <a:endParaRPr lang="th-TH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 preferRelativeResize="0">
            <a:picLocks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56880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FreesiaUPC" pitchFamily="34" charset="-34"/>
              </a:rPr>
              <a:t>7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FreesiaUPC" pitchFamily="34" charset="-34"/>
              </a:rPr>
              <a:t> </a:t>
            </a:r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latin typeface="Cordia New" pitchFamily="34" charset="-34"/>
                <a:cs typeface="FreesiaUPC" pitchFamily="34" charset="-34"/>
              </a:rPr>
              <a:t>หมวดของการจัดการที่ดี</a:t>
            </a:r>
            <a:endParaRPr lang="th-TH" sz="480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FreesiaUPC" pitchFamily="34" charset="-34"/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 flipV="1">
            <a:off x="6802438" y="4270375"/>
            <a:ext cx="396875" cy="309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6723063" y="2832100"/>
            <a:ext cx="476250" cy="479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199313" y="3211513"/>
            <a:ext cx="1692275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th-TH" sz="3000" b="1">
                <a:latin typeface="Angsana New" pitchFamily="18" charset="-34"/>
              </a:rPr>
              <a:t>7. ผลลัพธ์</a:t>
            </a:r>
          </a:p>
          <a:p>
            <a:pPr algn="ctr" eaLnBrk="0" hangingPunct="0">
              <a:lnSpc>
                <a:spcPct val="70000"/>
              </a:lnSpc>
            </a:pPr>
            <a:r>
              <a:rPr lang="th-TH" sz="3000" b="1">
                <a:latin typeface="Angsana New" pitchFamily="18" charset="-34"/>
              </a:rPr>
              <a:t>การดำเนินการ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835525" y="4025900"/>
            <a:ext cx="1790700" cy="1006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66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th-TH" sz="3000" b="1">
                <a:latin typeface="Angsana New" pitchFamily="18" charset="-34"/>
              </a:rPr>
              <a:t>6. การจัดการ</a:t>
            </a:r>
          </a:p>
          <a:p>
            <a:pPr algn="ctr" eaLnBrk="0" hangingPunct="0">
              <a:lnSpc>
                <a:spcPct val="70000"/>
              </a:lnSpc>
            </a:pPr>
            <a:r>
              <a:rPr lang="th-TH" sz="3000" b="1">
                <a:latin typeface="Angsana New" pitchFamily="18" charset="-34"/>
              </a:rPr>
              <a:t>       กระบวนการ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764088" y="2373313"/>
            <a:ext cx="1862137" cy="1011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66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th-TH" sz="3000" b="1">
                <a:latin typeface="Angsana New" pitchFamily="18" charset="-34"/>
              </a:rPr>
              <a:t>5. การมุ่งเน้น</a:t>
            </a:r>
          </a:p>
          <a:p>
            <a:pPr algn="ctr" eaLnBrk="0" hangingPunct="0">
              <a:lnSpc>
                <a:spcPct val="70000"/>
              </a:lnSpc>
            </a:pPr>
            <a:r>
              <a:rPr lang="th-TH" sz="3000" b="1">
                <a:latin typeface="Angsana New" pitchFamily="18" charset="-34"/>
              </a:rPr>
              <a:t>ทรัพยากรบุคคล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5792788" y="3468688"/>
            <a:ext cx="0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4360863" y="3549650"/>
            <a:ext cx="533400" cy="271463"/>
          </a:xfrm>
          <a:prstGeom prst="leftRightArrow">
            <a:avLst>
              <a:gd name="adj1" fmla="val 50000"/>
              <a:gd name="adj2" fmla="val 3929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4513263" y="5011738"/>
            <a:ext cx="228600" cy="414337"/>
          </a:xfrm>
          <a:prstGeom prst="upDownArrow">
            <a:avLst>
              <a:gd name="adj1" fmla="val 50000"/>
              <a:gd name="adj2" fmla="val 36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endParaRPr lang="th-TH" sz="3000" b="1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400300" y="4024313"/>
            <a:ext cx="2098675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th-TH" sz="2800" b="1">
                <a:latin typeface="Angsana New" pitchFamily="18" charset="-34"/>
              </a:rPr>
              <a:t>3. การให้ความสำคัญ</a:t>
            </a:r>
          </a:p>
          <a:p>
            <a:pPr algn="ctr" eaLnBrk="0" hangingPunct="0">
              <a:lnSpc>
                <a:spcPct val="70000"/>
              </a:lnSpc>
            </a:pPr>
            <a:r>
              <a:rPr lang="th-TH" sz="2800" b="1">
                <a:latin typeface="Angsana New" pitchFamily="18" charset="-34"/>
              </a:rPr>
              <a:t>    กับผู้รับบริการและ</a:t>
            </a:r>
          </a:p>
          <a:p>
            <a:pPr algn="ctr" eaLnBrk="0" hangingPunct="0">
              <a:lnSpc>
                <a:spcPct val="70000"/>
              </a:lnSpc>
            </a:pPr>
            <a:r>
              <a:rPr lang="th-TH" sz="2800" b="1">
                <a:latin typeface="Angsana New" pitchFamily="18" charset="-34"/>
              </a:rPr>
              <a:t>    ผู้มีส่วนได้ส่วนเสีย</a:t>
            </a:r>
            <a:endParaRPr lang="th-TH" sz="2800" b="1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1970088" y="4208463"/>
            <a:ext cx="374650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V="1">
            <a:off x="1970088" y="2740025"/>
            <a:ext cx="374650" cy="423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401888" y="2373313"/>
            <a:ext cx="2097087" cy="1000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en-US" sz="2800" b="1">
                <a:latin typeface="FreesiaUPC" pitchFamily="34" charset="-34"/>
                <a:cs typeface="FreesiaUPC" pitchFamily="34" charset="-34"/>
              </a:rPr>
              <a:t>2. </a:t>
            </a:r>
            <a:r>
              <a:rPr lang="th-TH" sz="2800" b="1">
                <a:latin typeface="Angsana New" pitchFamily="18" charset="-34"/>
              </a:rPr>
              <a:t>การวางแผนเชิง</a:t>
            </a:r>
          </a:p>
          <a:p>
            <a:pPr algn="ctr" eaLnBrk="0" hangingPunct="0">
              <a:lnSpc>
                <a:spcPct val="70000"/>
              </a:lnSpc>
            </a:pPr>
            <a:r>
              <a:rPr lang="th-TH" sz="2800" b="1">
                <a:latin typeface="Angsana New" pitchFamily="18" charset="-34"/>
              </a:rPr>
              <a:t>        ยุทธศาสตร์          </a:t>
            </a:r>
          </a:p>
          <a:p>
            <a:pPr algn="ctr" eaLnBrk="0" hangingPunct="0">
              <a:lnSpc>
                <a:spcPct val="70000"/>
              </a:lnSpc>
            </a:pPr>
            <a:r>
              <a:rPr lang="th-TH" sz="2800" b="1">
                <a:latin typeface="Angsana New" pitchFamily="18" charset="-34"/>
              </a:rPr>
              <a:t>และกลยุทธ์</a:t>
            </a:r>
            <a:endParaRPr lang="en-US" sz="2800" b="1">
              <a:latin typeface="Angsana New" pitchFamily="18" charset="-34"/>
            </a:endParaRP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3330575" y="3468688"/>
            <a:ext cx="0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042988" y="1052513"/>
            <a:ext cx="7086600" cy="974725"/>
            <a:chOff x="912" y="528"/>
            <a:chExt cx="4320" cy="576"/>
          </a:xfrm>
        </p:grpSpPr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>
              <a:off x="912" y="1104"/>
              <a:ext cx="43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2306" name="Freeform 18"/>
            <p:cNvSpPr>
              <a:spLocks/>
            </p:cNvSpPr>
            <p:nvPr/>
          </p:nvSpPr>
          <p:spPr bwMode="auto">
            <a:xfrm>
              <a:off x="912" y="528"/>
              <a:ext cx="4320" cy="576"/>
            </a:xfrm>
            <a:custGeom>
              <a:avLst/>
              <a:gdLst>
                <a:gd name="T0" fmla="*/ 0 w 4320"/>
                <a:gd name="T1" fmla="*/ 576 h 576"/>
                <a:gd name="T2" fmla="*/ 2064 w 4320"/>
                <a:gd name="T3" fmla="*/ 0 h 576"/>
                <a:gd name="T4" fmla="*/ 4320 w 4320"/>
                <a:gd name="T5" fmla="*/ 576 h 576"/>
                <a:gd name="T6" fmla="*/ 0 60000 65536"/>
                <a:gd name="T7" fmla="*/ 0 60000 65536"/>
                <a:gd name="T8" fmla="*/ 0 60000 65536"/>
                <a:gd name="T9" fmla="*/ 0 w 4320"/>
                <a:gd name="T10" fmla="*/ 0 h 576"/>
                <a:gd name="T11" fmla="*/ 4320 w 432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" h="576">
                  <a:moveTo>
                    <a:pt x="0" y="576"/>
                  </a:moveTo>
                  <a:cubicBezTo>
                    <a:pt x="672" y="288"/>
                    <a:pt x="1344" y="0"/>
                    <a:pt x="2064" y="0"/>
                  </a:cubicBezTo>
                  <a:cubicBezTo>
                    <a:pt x="2784" y="0"/>
                    <a:pt x="3944" y="480"/>
                    <a:pt x="4320" y="57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1652588" y="1163638"/>
            <a:ext cx="56388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th-TH" sz="2800" b="1">
                <a:latin typeface="Angsana New" pitchFamily="18" charset="-34"/>
              </a:rPr>
              <a:t>โครงร่างองค์กร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th-TH" sz="2800" b="1">
                <a:latin typeface="Angsana New" pitchFamily="18" charset="-34"/>
              </a:rPr>
              <a:t>สภาพแวดล้อม ความสัมพันธ์ และความท้าทาย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79388" y="3219450"/>
            <a:ext cx="1727200" cy="1000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wrap="none" anchor="ctr">
            <a:flatTx/>
          </a:bodyPr>
          <a:lstStyle/>
          <a:p>
            <a:pPr marL="533400" indent="-533400" eaLnBrk="0" hangingPunct="0">
              <a:lnSpc>
                <a:spcPct val="70000"/>
              </a:lnSpc>
            </a:pPr>
            <a:r>
              <a:rPr lang="th-TH" sz="2800" b="1">
                <a:latin typeface="Angsana New" pitchFamily="18" charset="-34"/>
              </a:rPr>
              <a:t>1. การนำองค์กร</a:t>
            </a:r>
          </a:p>
        </p:txBody>
      </p:sp>
      <p:sp>
        <p:nvSpPr>
          <p:cNvPr id="12309" name="Freeform 21"/>
          <p:cNvSpPr>
            <a:spLocks/>
          </p:cNvSpPr>
          <p:nvPr/>
        </p:nvSpPr>
        <p:spPr bwMode="auto">
          <a:xfrm>
            <a:off x="322263" y="2103438"/>
            <a:ext cx="942975" cy="892175"/>
          </a:xfrm>
          <a:custGeom>
            <a:avLst/>
            <a:gdLst>
              <a:gd name="T0" fmla="*/ 0 w 576"/>
              <a:gd name="T1" fmla="*/ 2147483647 h 720"/>
              <a:gd name="T2" fmla="*/ 2147483647 w 576"/>
              <a:gd name="T3" fmla="*/ 0 h 720"/>
              <a:gd name="T4" fmla="*/ 0 60000 65536"/>
              <a:gd name="T5" fmla="*/ 0 60000 65536"/>
              <a:gd name="T6" fmla="*/ 0 w 576"/>
              <a:gd name="T7" fmla="*/ 0 h 720"/>
              <a:gd name="T8" fmla="*/ 576 w 57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6" h="720">
                <a:moveTo>
                  <a:pt x="0" y="720"/>
                </a:moveTo>
                <a:cubicBezTo>
                  <a:pt x="240" y="420"/>
                  <a:pt x="480" y="120"/>
                  <a:pt x="57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310" name="Freeform 22"/>
          <p:cNvSpPr>
            <a:spLocks/>
          </p:cNvSpPr>
          <p:nvPr/>
        </p:nvSpPr>
        <p:spPr bwMode="auto">
          <a:xfrm rot="-421602">
            <a:off x="7954963" y="2133600"/>
            <a:ext cx="677862" cy="933450"/>
          </a:xfrm>
          <a:custGeom>
            <a:avLst/>
            <a:gdLst>
              <a:gd name="T0" fmla="*/ 2147483647 w 288"/>
              <a:gd name="T1" fmla="*/ 2147483647 h 720"/>
              <a:gd name="T2" fmla="*/ 0 w 288"/>
              <a:gd name="T3" fmla="*/ 0 h 720"/>
              <a:gd name="T4" fmla="*/ 0 60000 65536"/>
              <a:gd name="T5" fmla="*/ 0 60000 65536"/>
              <a:gd name="T6" fmla="*/ 0 w 288"/>
              <a:gd name="T7" fmla="*/ 0 h 720"/>
              <a:gd name="T8" fmla="*/ 288 w 288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" h="720">
                <a:moveTo>
                  <a:pt x="288" y="720"/>
                </a:moveTo>
                <a:cubicBezTo>
                  <a:pt x="168" y="420"/>
                  <a:pt x="48" y="120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249238" y="5551488"/>
            <a:ext cx="7662862" cy="684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th-TH" sz="3000" b="1">
                <a:latin typeface="Angsana New" pitchFamily="18" charset="-34"/>
              </a:rPr>
              <a:t>4. การวัด การวิเคราะห์และการจัดการความรู้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2263" y="4292600"/>
            <a:ext cx="1008062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 flipV="1">
            <a:off x="7739063" y="4252913"/>
            <a:ext cx="812800" cy="1047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h-TH" dirty="0"/>
          </a:p>
        </p:txBody>
      </p:sp>
      <p:sp>
        <p:nvSpPr>
          <p:cNvPr id="522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h-TH" dirty="0" smtClean="0"/>
          </a:p>
        </p:txBody>
      </p:sp>
      <p:sp>
        <p:nvSpPr>
          <p:cNvPr id="4" name="Oval 3"/>
          <p:cNvSpPr/>
          <p:nvPr/>
        </p:nvSpPr>
        <p:spPr>
          <a:xfrm>
            <a:off x="2286000" y="2857500"/>
            <a:ext cx="2143125" cy="19288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>
                <a:solidFill>
                  <a:srgbClr val="00B050"/>
                </a:solidFill>
              </a:rPr>
              <a:t>แพทย์แผนปัจจุบัน</a:t>
            </a:r>
          </a:p>
        </p:txBody>
      </p:sp>
      <p:sp>
        <p:nvSpPr>
          <p:cNvPr id="5" name="Oval 4"/>
          <p:cNvSpPr/>
          <p:nvPr/>
        </p:nvSpPr>
        <p:spPr>
          <a:xfrm>
            <a:off x="4000500" y="2286000"/>
            <a:ext cx="3000375" cy="30003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>
                <a:solidFill>
                  <a:srgbClr val="7030A0"/>
                </a:solidFill>
              </a:rPr>
              <a:t>แพทย์ภาคประชาชน</a:t>
            </a:r>
          </a:p>
        </p:txBody>
      </p:sp>
      <p:sp>
        <p:nvSpPr>
          <p:cNvPr id="6" name="Oval 5"/>
          <p:cNvSpPr/>
          <p:nvPr/>
        </p:nvSpPr>
        <p:spPr>
          <a:xfrm>
            <a:off x="2928938" y="1071563"/>
            <a:ext cx="2571750" cy="2428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>
                <a:solidFill>
                  <a:srgbClr val="FF0000"/>
                </a:solidFill>
              </a:rPr>
              <a:t>แพทย์พื้นบ้าน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h-TH"/>
              <a:t>ทิศทางการพัฒนาระบบสุขภาพปฐมภูมิ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/>
              <a:t>นพ.เอกชัย มุกดาพิทักษ์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247650"/>
            <a:ext cx="8858250" cy="63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4284663" y="1938338"/>
            <a:ext cx="36718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8243888" y="1955800"/>
            <a:ext cx="6492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2051050" y="2276475"/>
            <a:ext cx="49688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flipV="1">
            <a:off x="633413" y="2576513"/>
            <a:ext cx="7323137" cy="333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692275" y="3573463"/>
            <a:ext cx="237490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692275" y="5157788"/>
            <a:ext cx="46799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1631950" y="6350"/>
            <a:ext cx="586105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h-TH" sz="4800" b="1">
                <a:solidFill>
                  <a:srgbClr val="000099"/>
                </a:solidFill>
                <a:latin typeface="AngsanaUPC" pitchFamily="18" charset="-34"/>
              </a:rPr>
              <a:t>ระบบบริการสุขภาพแบบบูรณาการ</a:t>
            </a:r>
          </a:p>
          <a:p>
            <a:pPr algn="ctr" eaLnBrk="0" hangingPunct="0">
              <a:lnSpc>
                <a:spcPct val="60000"/>
              </a:lnSpc>
            </a:pPr>
            <a:r>
              <a:rPr lang="th-TH" sz="4800" b="1">
                <a:solidFill>
                  <a:srgbClr val="000099"/>
                </a:solidFill>
                <a:latin typeface="AngsanaUPC" pitchFamily="18" charset="-34"/>
              </a:rPr>
              <a:t>(</a:t>
            </a:r>
            <a:r>
              <a:rPr lang="en-US" sz="4800" b="1">
                <a:solidFill>
                  <a:srgbClr val="000099"/>
                </a:solidFill>
                <a:latin typeface="AngsanaUPC" pitchFamily="18" charset="-34"/>
              </a:rPr>
              <a:t>Integrated Health Care System)</a:t>
            </a:r>
            <a:endParaRPr lang="th-TH" sz="4800" b="1">
              <a:solidFill>
                <a:srgbClr val="000099"/>
              </a:solidFill>
              <a:latin typeface="AngsanaUPC" pitchFamily="18" charset="-34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295400"/>
            <a:ext cx="8650288" cy="5181600"/>
            <a:chOff x="192" y="816"/>
            <a:chExt cx="5449" cy="326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92" y="816"/>
              <a:ext cx="5449" cy="3264"/>
              <a:chOff x="192" y="816"/>
              <a:chExt cx="5449" cy="3264"/>
            </a:xfrm>
          </p:grpSpPr>
          <p:sp>
            <p:nvSpPr>
              <p:cNvPr id="53256" name="Rectangle 5"/>
              <p:cNvSpPr>
                <a:spLocks noChangeArrowheads="1"/>
              </p:cNvSpPr>
              <p:nvPr/>
            </p:nvSpPr>
            <p:spPr bwMode="auto">
              <a:xfrm>
                <a:off x="816" y="3753"/>
                <a:ext cx="115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th-TH" b="1">
                    <a:latin typeface="AngsanaUPC" pitchFamily="18" charset="-34"/>
                  </a:rPr>
                  <a:t>คุณภาพบริการ</a:t>
                </a:r>
              </a:p>
            </p:txBody>
          </p:sp>
          <p:sp>
            <p:nvSpPr>
              <p:cNvPr id="53257" name="Rectangle 6"/>
              <p:cNvSpPr>
                <a:spLocks noChangeArrowheads="1"/>
              </p:cNvSpPr>
              <p:nvPr/>
            </p:nvSpPr>
            <p:spPr bwMode="auto">
              <a:xfrm>
                <a:off x="1952" y="3753"/>
                <a:ext cx="6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th-TH" b="1">
                    <a:latin typeface="AngsanaUPC" pitchFamily="18" charset="-34"/>
                  </a:rPr>
                  <a:t>เชื่อมโยง</a:t>
                </a:r>
              </a:p>
            </p:txBody>
          </p:sp>
          <p:sp>
            <p:nvSpPr>
              <p:cNvPr id="53258" name="Rectangle 7"/>
              <p:cNvSpPr>
                <a:spLocks noChangeArrowheads="1"/>
              </p:cNvSpPr>
              <p:nvPr/>
            </p:nvSpPr>
            <p:spPr bwMode="auto">
              <a:xfrm>
                <a:off x="2736" y="3753"/>
                <a:ext cx="8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th-TH" b="1">
                    <a:latin typeface="AngsanaUPC" pitchFamily="18" charset="-34"/>
                  </a:rPr>
                  <a:t>ไม่มีช่องว่าง</a:t>
                </a:r>
              </a:p>
            </p:txBody>
          </p:sp>
          <p:sp>
            <p:nvSpPr>
              <p:cNvPr id="53259" name="Rectangle 8"/>
              <p:cNvSpPr>
                <a:spLocks noChangeArrowheads="1"/>
              </p:cNvSpPr>
              <p:nvPr/>
            </p:nvSpPr>
            <p:spPr bwMode="auto">
              <a:xfrm>
                <a:off x="3648" y="3753"/>
                <a:ext cx="7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th-TH" b="1">
                    <a:latin typeface="AngsanaUPC" pitchFamily="18" charset="-34"/>
                  </a:rPr>
                  <a:t>ไม่ซ้ำซ้อน</a:t>
                </a:r>
              </a:p>
            </p:txBody>
          </p:sp>
          <p:sp>
            <p:nvSpPr>
              <p:cNvPr id="53260" name="Rectangle 9"/>
              <p:cNvSpPr>
                <a:spLocks noChangeArrowheads="1"/>
              </p:cNvSpPr>
              <p:nvPr/>
            </p:nvSpPr>
            <p:spPr bwMode="auto">
              <a:xfrm>
                <a:off x="1056" y="3264"/>
                <a:ext cx="3168" cy="480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3261" name="AutoShape 10"/>
              <p:cNvSpPr>
                <a:spLocks noChangeArrowheads="1"/>
              </p:cNvSpPr>
              <p:nvPr/>
            </p:nvSpPr>
            <p:spPr bwMode="auto">
              <a:xfrm>
                <a:off x="1056" y="816"/>
                <a:ext cx="3168" cy="2448"/>
              </a:xfrm>
              <a:prstGeom prst="flowChartExtra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3262" name="Rectangle 11"/>
              <p:cNvSpPr>
                <a:spLocks noChangeArrowheads="1"/>
              </p:cNvSpPr>
              <p:nvPr/>
            </p:nvSpPr>
            <p:spPr bwMode="auto">
              <a:xfrm>
                <a:off x="3312" y="3375"/>
                <a:ext cx="847" cy="3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ct val="50000"/>
                  </a:lnSpc>
                </a:pPr>
                <a:r>
                  <a:rPr lang="th-TH" b="1">
                    <a:latin typeface="AngsanaUPC" pitchFamily="18" charset="-34"/>
                  </a:rPr>
                  <a:t>Continuous</a:t>
                </a:r>
              </a:p>
              <a:p>
                <a:pPr algn="ctr" eaLnBrk="0" hangingPunct="0">
                  <a:lnSpc>
                    <a:spcPct val="50000"/>
                  </a:lnSpc>
                </a:pPr>
                <a:r>
                  <a:rPr lang="th-TH" b="1">
                    <a:latin typeface="AngsanaUPC" pitchFamily="18" charset="-34"/>
                  </a:rPr>
                  <a:t>Care</a:t>
                </a:r>
              </a:p>
            </p:txBody>
          </p:sp>
          <p:sp>
            <p:nvSpPr>
              <p:cNvPr id="53263" name="Rectangle 12"/>
              <p:cNvSpPr>
                <a:spLocks noChangeArrowheads="1"/>
              </p:cNvSpPr>
              <p:nvPr/>
            </p:nvSpPr>
            <p:spPr bwMode="auto">
              <a:xfrm>
                <a:off x="2248" y="3375"/>
                <a:ext cx="782" cy="3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ct val="50000"/>
                  </a:lnSpc>
                </a:pPr>
                <a:r>
                  <a:rPr lang="th-TH" b="1">
                    <a:latin typeface="AngsanaUPC" pitchFamily="18" charset="-34"/>
                  </a:rPr>
                  <a:t>Integrated</a:t>
                </a:r>
                <a:br>
                  <a:rPr lang="th-TH" b="1">
                    <a:latin typeface="AngsanaUPC" pitchFamily="18" charset="-34"/>
                  </a:rPr>
                </a:br>
                <a:r>
                  <a:rPr lang="th-TH" b="1">
                    <a:latin typeface="AngsanaUPC" pitchFamily="18" charset="-34"/>
                  </a:rPr>
                  <a:t>Care</a:t>
                </a:r>
              </a:p>
            </p:txBody>
          </p:sp>
          <p:sp>
            <p:nvSpPr>
              <p:cNvPr id="53264" name="Rectangle 13"/>
              <p:cNvSpPr>
                <a:spLocks noChangeArrowheads="1"/>
              </p:cNvSpPr>
              <p:nvPr/>
            </p:nvSpPr>
            <p:spPr bwMode="auto">
              <a:xfrm>
                <a:off x="1293" y="3375"/>
                <a:ext cx="675" cy="3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ct val="50000"/>
                  </a:lnSpc>
                </a:pPr>
                <a:r>
                  <a:rPr lang="th-TH" b="1">
                    <a:latin typeface="AngsanaUPC" pitchFamily="18" charset="-34"/>
                  </a:rPr>
                  <a:t>Holistic  </a:t>
                </a:r>
              </a:p>
              <a:p>
                <a:pPr algn="ctr" eaLnBrk="0" hangingPunct="0">
                  <a:lnSpc>
                    <a:spcPct val="50000"/>
                  </a:lnSpc>
                </a:pPr>
                <a:r>
                  <a:rPr lang="th-TH" b="1">
                    <a:latin typeface="AngsanaUPC" pitchFamily="18" charset="-34"/>
                  </a:rPr>
                  <a:t>Care</a:t>
                </a:r>
              </a:p>
            </p:txBody>
          </p:sp>
          <p:sp>
            <p:nvSpPr>
              <p:cNvPr id="53265" name="Line 14"/>
              <p:cNvSpPr>
                <a:spLocks noChangeShapeType="1"/>
              </p:cNvSpPr>
              <p:nvPr/>
            </p:nvSpPr>
            <p:spPr bwMode="auto">
              <a:xfrm>
                <a:off x="2064" y="3264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3266" name="Line 15"/>
              <p:cNvSpPr>
                <a:spLocks noChangeShapeType="1"/>
              </p:cNvSpPr>
              <p:nvPr/>
            </p:nvSpPr>
            <p:spPr bwMode="auto">
              <a:xfrm>
                <a:off x="3216" y="3264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3267" name="Rectangle 16"/>
              <p:cNvSpPr>
                <a:spLocks noChangeArrowheads="1"/>
              </p:cNvSpPr>
              <p:nvPr/>
            </p:nvSpPr>
            <p:spPr bwMode="auto">
              <a:xfrm>
                <a:off x="1963" y="1383"/>
                <a:ext cx="1351" cy="1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ct val="60000"/>
                  </a:lnSpc>
                </a:pPr>
                <a:r>
                  <a:rPr lang="th-TH" sz="3400" b="1">
                    <a:solidFill>
                      <a:srgbClr val="000099"/>
                    </a:solidFill>
                    <a:latin typeface="AngsanaUPC" pitchFamily="18" charset="-34"/>
                  </a:rPr>
                  <a:t>Tertiary</a:t>
                </a:r>
              </a:p>
              <a:p>
                <a:pPr algn="ctr" eaLnBrk="0" hangingPunct="0">
                  <a:lnSpc>
                    <a:spcPct val="60000"/>
                  </a:lnSpc>
                </a:pPr>
                <a:r>
                  <a:rPr lang="th-TH" sz="3400" b="1">
                    <a:solidFill>
                      <a:srgbClr val="000099"/>
                    </a:solidFill>
                    <a:latin typeface="AngsanaUPC" pitchFamily="18" charset="-34"/>
                  </a:rPr>
                  <a:t>Care</a:t>
                </a:r>
              </a:p>
              <a:p>
                <a:pPr algn="ctr" eaLnBrk="0" hangingPunct="0">
                  <a:lnSpc>
                    <a:spcPct val="60000"/>
                  </a:lnSpc>
                </a:pPr>
                <a:r>
                  <a:rPr lang="th-TH" sz="3400" b="1">
                    <a:solidFill>
                      <a:srgbClr val="000099"/>
                    </a:solidFill>
                    <a:latin typeface="AngsanaUPC" pitchFamily="18" charset="-34"/>
                  </a:rPr>
                  <a:t>(3 Care)</a:t>
                </a:r>
              </a:p>
              <a:p>
                <a:pPr algn="ctr" eaLnBrk="0" hangingPunct="0"/>
                <a:r>
                  <a:rPr lang="th-TH" sz="3400" b="1">
                    <a:solidFill>
                      <a:srgbClr val="000099"/>
                    </a:solidFill>
                    <a:latin typeface="AngsanaUPC" pitchFamily="18" charset="-34"/>
                  </a:rPr>
                  <a:t>Secondary Care</a:t>
                </a:r>
              </a:p>
              <a:p>
                <a:pPr algn="ctr" eaLnBrk="0" hangingPunct="0">
                  <a:lnSpc>
                    <a:spcPct val="60000"/>
                  </a:lnSpc>
                </a:pPr>
                <a:r>
                  <a:rPr lang="th-TH" sz="3400" b="1">
                    <a:solidFill>
                      <a:srgbClr val="000099"/>
                    </a:solidFill>
                    <a:latin typeface="AngsanaUPC" pitchFamily="18" charset="-34"/>
                  </a:rPr>
                  <a:t>(2 Care)</a:t>
                </a:r>
              </a:p>
              <a:p>
                <a:pPr algn="ctr" eaLnBrk="0" hangingPunct="0">
                  <a:lnSpc>
                    <a:spcPct val="60000"/>
                  </a:lnSpc>
                </a:pPr>
                <a:endParaRPr lang="th-TH" sz="3400" b="1">
                  <a:solidFill>
                    <a:srgbClr val="000099"/>
                  </a:solidFill>
                  <a:latin typeface="AngsanaUPC" pitchFamily="18" charset="-34"/>
                </a:endParaRPr>
              </a:p>
              <a:p>
                <a:pPr algn="ctr" eaLnBrk="0" hangingPunct="0">
                  <a:lnSpc>
                    <a:spcPct val="60000"/>
                  </a:lnSpc>
                </a:pPr>
                <a:r>
                  <a:rPr lang="th-TH" sz="3400" b="1">
                    <a:solidFill>
                      <a:srgbClr val="000099"/>
                    </a:solidFill>
                    <a:latin typeface="AngsanaUPC" pitchFamily="18" charset="-34"/>
                  </a:rPr>
                  <a:t>Primary  Care</a:t>
                </a:r>
              </a:p>
              <a:p>
                <a:pPr algn="ctr" eaLnBrk="0" hangingPunct="0">
                  <a:lnSpc>
                    <a:spcPct val="60000"/>
                  </a:lnSpc>
                </a:pPr>
                <a:r>
                  <a:rPr lang="th-TH" sz="3400" b="1">
                    <a:solidFill>
                      <a:srgbClr val="000099"/>
                    </a:solidFill>
                    <a:latin typeface="AngsanaUPC" pitchFamily="18" charset="-34"/>
                  </a:rPr>
                  <a:t>(1 Care)</a:t>
                </a:r>
              </a:p>
            </p:txBody>
          </p:sp>
          <p:sp>
            <p:nvSpPr>
              <p:cNvPr id="53268" name="Rectangle 17"/>
              <p:cNvSpPr>
                <a:spLocks noChangeArrowheads="1"/>
              </p:cNvSpPr>
              <p:nvPr/>
            </p:nvSpPr>
            <p:spPr bwMode="auto">
              <a:xfrm>
                <a:off x="2901" y="991"/>
                <a:ext cx="1696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70000"/>
                  </a:lnSpc>
                </a:pPr>
                <a:r>
                  <a:rPr lang="th-TH" b="1">
                    <a:latin typeface="AngsanaUPC" pitchFamily="18" charset="-34"/>
                  </a:rPr>
                  <a:t>Excellent Center</a:t>
                </a:r>
              </a:p>
              <a:p>
                <a:pPr eaLnBrk="0" hangingPunct="0">
                  <a:lnSpc>
                    <a:spcPct val="70000"/>
                  </a:lnSpc>
                </a:pPr>
                <a:r>
                  <a:rPr lang="th-TH" b="1">
                    <a:latin typeface="AngsanaUPC" pitchFamily="18" charset="-34"/>
                  </a:rPr>
                  <a:t>    Tertiary Medical Care</a:t>
                </a:r>
              </a:p>
            </p:txBody>
          </p:sp>
          <p:sp>
            <p:nvSpPr>
              <p:cNvPr id="53269" name="Rectangle 18"/>
              <p:cNvSpPr>
                <a:spLocks noChangeArrowheads="1"/>
              </p:cNvSpPr>
              <p:nvPr/>
            </p:nvSpPr>
            <p:spPr bwMode="auto">
              <a:xfrm>
                <a:off x="3696" y="2214"/>
                <a:ext cx="1945" cy="1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80000"/>
                  </a:lnSpc>
                </a:pPr>
                <a:r>
                  <a:rPr lang="th-TH" b="1">
                    <a:latin typeface="AngsanaUPC" pitchFamily="18" charset="-34"/>
                  </a:rPr>
                  <a:t>Primary Medical Care</a:t>
                </a:r>
              </a:p>
              <a:p>
                <a:pPr eaLnBrk="0" hangingPunct="0">
                  <a:lnSpc>
                    <a:spcPct val="80000"/>
                  </a:lnSpc>
                </a:pPr>
                <a:r>
                  <a:rPr lang="th-TH" b="1">
                    <a:latin typeface="AngsanaUPC" pitchFamily="18" charset="-34"/>
                  </a:rPr>
                  <a:t>   General Practice</a:t>
                </a:r>
              </a:p>
              <a:p>
                <a:pPr eaLnBrk="0" hangingPunct="0">
                  <a:lnSpc>
                    <a:spcPct val="80000"/>
                  </a:lnSpc>
                </a:pPr>
                <a:r>
                  <a:rPr lang="th-TH" b="1">
                    <a:latin typeface="AngsanaUPC" pitchFamily="18" charset="-34"/>
                  </a:rPr>
                  <a:t>        Family Practice</a:t>
                </a:r>
              </a:p>
              <a:p>
                <a:pPr eaLnBrk="0" hangingPunct="0">
                  <a:lnSpc>
                    <a:spcPct val="80000"/>
                  </a:lnSpc>
                </a:pPr>
                <a:r>
                  <a:rPr lang="th-TH" b="1">
                    <a:latin typeface="AngsanaUPC" pitchFamily="18" charset="-34"/>
                  </a:rPr>
                  <a:t>            Primary  Health Care</a:t>
                </a:r>
              </a:p>
              <a:p>
                <a:pPr eaLnBrk="0" hangingPunct="0">
                  <a:lnSpc>
                    <a:spcPct val="80000"/>
                  </a:lnSpc>
                </a:pPr>
                <a:r>
                  <a:rPr lang="th-TH" b="1">
                    <a:latin typeface="AngsanaUPC" pitchFamily="18" charset="-34"/>
                  </a:rPr>
                  <a:t>                Self-Care</a:t>
                </a:r>
              </a:p>
            </p:txBody>
          </p:sp>
          <p:sp>
            <p:nvSpPr>
              <p:cNvPr id="53270" name="Rectangle 19"/>
              <p:cNvSpPr>
                <a:spLocks noChangeArrowheads="1"/>
              </p:cNvSpPr>
              <p:nvPr/>
            </p:nvSpPr>
            <p:spPr bwMode="auto">
              <a:xfrm>
                <a:off x="3264" y="1520"/>
                <a:ext cx="1827" cy="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70000"/>
                  </a:lnSpc>
                </a:pPr>
                <a:r>
                  <a:rPr lang="th-TH" b="1">
                    <a:latin typeface="AngsanaUPC" pitchFamily="18" charset="-34"/>
                  </a:rPr>
                  <a:t>Referral Center</a:t>
                </a:r>
              </a:p>
              <a:p>
                <a:pPr eaLnBrk="0" hangingPunct="0">
                  <a:lnSpc>
                    <a:spcPct val="70000"/>
                  </a:lnSpc>
                </a:pPr>
                <a:r>
                  <a:rPr lang="th-TH" b="1">
                    <a:latin typeface="AngsanaUPC" pitchFamily="18" charset="-34"/>
                  </a:rPr>
                  <a:t>    Secondary Medical Care</a:t>
                </a:r>
              </a:p>
              <a:p>
                <a:pPr eaLnBrk="0" hangingPunct="0">
                  <a:lnSpc>
                    <a:spcPct val="70000"/>
                  </a:lnSpc>
                </a:pPr>
                <a:r>
                  <a:rPr lang="th-TH" b="1">
                    <a:latin typeface="AngsanaUPC" pitchFamily="18" charset="-34"/>
                  </a:rPr>
                  <a:t>        Special Care</a:t>
                </a:r>
              </a:p>
            </p:txBody>
          </p:sp>
          <p:sp>
            <p:nvSpPr>
              <p:cNvPr id="53271" name="Rectangle 20"/>
              <p:cNvSpPr>
                <a:spLocks noChangeArrowheads="1"/>
              </p:cNvSpPr>
              <p:nvPr/>
            </p:nvSpPr>
            <p:spPr bwMode="auto">
              <a:xfrm>
                <a:off x="192" y="1968"/>
                <a:ext cx="1140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70000"/>
                  </a:lnSpc>
                </a:pPr>
                <a:r>
                  <a:rPr lang="th-TH" b="1">
                    <a:latin typeface="AngsanaUPC" pitchFamily="18" charset="-34"/>
                  </a:rPr>
                  <a:t>Referral System</a:t>
                </a:r>
              </a:p>
            </p:txBody>
          </p:sp>
          <p:sp>
            <p:nvSpPr>
              <p:cNvPr id="53272" name="Line 21"/>
              <p:cNvSpPr>
                <a:spLocks noChangeShapeType="1"/>
              </p:cNvSpPr>
              <p:nvPr/>
            </p:nvSpPr>
            <p:spPr bwMode="auto">
              <a:xfrm>
                <a:off x="624" y="2208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3273" name="Line 22"/>
              <p:cNvSpPr>
                <a:spLocks noChangeShapeType="1"/>
              </p:cNvSpPr>
              <p:nvPr/>
            </p:nvSpPr>
            <p:spPr bwMode="auto">
              <a:xfrm>
                <a:off x="816" y="2208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3274" name="Line 23"/>
              <p:cNvSpPr>
                <a:spLocks noChangeShapeType="1"/>
              </p:cNvSpPr>
              <p:nvPr/>
            </p:nvSpPr>
            <p:spPr bwMode="auto">
              <a:xfrm>
                <a:off x="624" y="105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3275" name="Line 24"/>
              <p:cNvSpPr>
                <a:spLocks noChangeShapeType="1"/>
              </p:cNvSpPr>
              <p:nvPr/>
            </p:nvSpPr>
            <p:spPr bwMode="auto">
              <a:xfrm>
                <a:off x="816" y="1056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53253" name="Oval 25"/>
            <p:cNvSpPr>
              <a:spLocks noChangeArrowheads="1"/>
            </p:cNvSpPr>
            <p:nvPr/>
          </p:nvSpPr>
          <p:spPr bwMode="auto">
            <a:xfrm>
              <a:off x="2472" y="1794"/>
              <a:ext cx="48" cy="4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3254" name="Oval 26"/>
            <p:cNvSpPr>
              <a:spLocks noChangeArrowheads="1"/>
            </p:cNvSpPr>
            <p:nvPr/>
          </p:nvSpPr>
          <p:spPr bwMode="auto">
            <a:xfrm>
              <a:off x="2478" y="2310"/>
              <a:ext cx="48" cy="4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3255" name="Oval 27"/>
            <p:cNvSpPr>
              <a:spLocks noChangeArrowheads="1"/>
            </p:cNvSpPr>
            <p:nvPr/>
          </p:nvSpPr>
          <p:spPr bwMode="auto">
            <a:xfrm>
              <a:off x="2466" y="2910"/>
              <a:ext cx="48" cy="48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42875" y="1308100"/>
            <a:ext cx="8893175" cy="5792788"/>
          </a:xfrm>
        </p:spPr>
        <p:txBody>
          <a:bodyPr rtlCol="0">
            <a:normAutofit lnSpcReduction="10000"/>
          </a:bodyPr>
          <a:lstStyle/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th-TH" b="1" dirty="0">
                <a:solidFill>
                  <a:srgbClr val="008000"/>
                </a:solidFill>
                <a:latin typeface="Angsana New" pitchFamily="18" charset="-34"/>
              </a:rPr>
              <a:t>จัดระบบบริการ ให้มีการ  เข้าถึงบริการที่ดี และง่าย </a:t>
            </a:r>
            <a:r>
              <a:rPr lang="en-US" b="1" dirty="0">
                <a:solidFill>
                  <a:srgbClr val="008000"/>
                </a:solidFill>
                <a:latin typeface="Angsana New" pitchFamily="18" charset="-34"/>
              </a:rPr>
              <a:t>(</a:t>
            </a:r>
            <a:r>
              <a:rPr lang="en-US" b="1" u="sng" dirty="0">
                <a:solidFill>
                  <a:srgbClr val="008000"/>
                </a:solidFill>
                <a:latin typeface="Angsana New" pitchFamily="18" charset="-34"/>
              </a:rPr>
              <a:t>A</a:t>
            </a:r>
            <a:r>
              <a:rPr lang="en-US" b="1" dirty="0">
                <a:solidFill>
                  <a:srgbClr val="008000"/>
                </a:solidFill>
                <a:latin typeface="Angsana New" pitchFamily="18" charset="-34"/>
              </a:rPr>
              <a:t>ccessibility )</a:t>
            </a:r>
            <a:r>
              <a:rPr lang="th-TH" b="1" dirty="0">
                <a:solidFill>
                  <a:srgbClr val="000066"/>
                </a:solidFill>
                <a:latin typeface="Angsana New" pitchFamily="18" charset="-34"/>
              </a:rPr>
              <a:t> 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th-TH" b="1" dirty="0">
                <a:solidFill>
                  <a:srgbClr val="000066"/>
                </a:solidFill>
                <a:latin typeface="Angsana New" pitchFamily="18" charset="-34"/>
              </a:rPr>
              <a:t>บริการแบบองค์รวม ผสมผสาน และยึดผู้ป่วยเป็น</a:t>
            </a:r>
            <a:r>
              <a:rPr lang="th-TH" b="1" dirty="0" smtClean="0">
                <a:solidFill>
                  <a:srgbClr val="000066"/>
                </a:solidFill>
                <a:latin typeface="Angsana New" pitchFamily="18" charset="-34"/>
              </a:rPr>
              <a:t>ศูนย์กลาง           </a:t>
            </a:r>
            <a:r>
              <a:rPr lang="en-US" b="1" dirty="0">
                <a:solidFill>
                  <a:srgbClr val="000066"/>
                </a:solidFill>
                <a:latin typeface="Angsana New" pitchFamily="18" charset="-34"/>
              </a:rPr>
              <a:t>( Holistic / </a:t>
            </a:r>
            <a:r>
              <a:rPr lang="en-US" b="1" u="sng" dirty="0">
                <a:solidFill>
                  <a:srgbClr val="000066"/>
                </a:solidFill>
                <a:latin typeface="Angsana New" pitchFamily="18" charset="-34"/>
              </a:rPr>
              <a:t>C</a:t>
            </a:r>
            <a:r>
              <a:rPr lang="en-US" b="1" dirty="0">
                <a:solidFill>
                  <a:srgbClr val="000066"/>
                </a:solidFill>
                <a:latin typeface="Angsana New" pitchFamily="18" charset="-34"/>
              </a:rPr>
              <a:t>omprehensive Care )</a:t>
            </a:r>
            <a:r>
              <a:rPr lang="th-TH" b="1" dirty="0">
                <a:solidFill>
                  <a:srgbClr val="000066"/>
                </a:solidFill>
                <a:latin typeface="Angsana New" pitchFamily="18" charset="-34"/>
              </a:rPr>
              <a:t>ด้วย</a:t>
            </a:r>
            <a:r>
              <a:rPr lang="th-TH" b="1" u="sng" dirty="0">
                <a:solidFill>
                  <a:srgbClr val="000066"/>
                </a:solidFill>
                <a:latin typeface="Angsana New" pitchFamily="18" charset="-34"/>
              </a:rPr>
              <a:t> หัวใจของความเป็น</a:t>
            </a:r>
            <a:r>
              <a:rPr lang="th-TH" b="1" u="sng" dirty="0" smtClean="0">
                <a:solidFill>
                  <a:srgbClr val="000066"/>
                </a:solidFill>
                <a:latin typeface="Angsana New" pitchFamily="18" charset="-34"/>
              </a:rPr>
              <a:t>มนุษย์      </a:t>
            </a:r>
            <a:r>
              <a:rPr lang="en-US" b="1" dirty="0">
                <a:solidFill>
                  <a:srgbClr val="000066"/>
                </a:solidFill>
                <a:latin typeface="Angsana New" pitchFamily="18" charset="-34"/>
              </a:rPr>
              <a:t>( Humanized service mind )</a:t>
            </a:r>
            <a:endParaRPr lang="th-TH" b="1" dirty="0">
              <a:solidFill>
                <a:srgbClr val="008000"/>
              </a:solidFill>
              <a:latin typeface="Angsana New" pitchFamily="18" charset="-34"/>
            </a:endParaRP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th-TH" b="1" dirty="0">
                <a:solidFill>
                  <a:srgbClr val="660066"/>
                </a:solidFill>
                <a:latin typeface="Angsana New" pitchFamily="18" charset="-34"/>
              </a:rPr>
              <a:t>จัดระบบบริการ  ที่สร้างความต่อเนื่องในการดูแล </a:t>
            </a:r>
            <a:r>
              <a:rPr lang="en-US" b="1" dirty="0">
                <a:solidFill>
                  <a:srgbClr val="660066"/>
                </a:solidFill>
                <a:latin typeface="Angsana New" pitchFamily="18" charset="-34"/>
              </a:rPr>
              <a:t>(</a:t>
            </a:r>
            <a:r>
              <a:rPr lang="en-US" b="1" u="sng" dirty="0">
                <a:solidFill>
                  <a:srgbClr val="660066"/>
                </a:solidFill>
                <a:latin typeface="Angsana New" pitchFamily="18" charset="-34"/>
              </a:rPr>
              <a:t>C</a:t>
            </a:r>
            <a:r>
              <a:rPr lang="en-US" b="1" dirty="0">
                <a:solidFill>
                  <a:srgbClr val="660066"/>
                </a:solidFill>
                <a:latin typeface="Angsana New" pitchFamily="18" charset="-34"/>
              </a:rPr>
              <a:t>ontinuity of Care) </a:t>
            </a:r>
            <a:r>
              <a:rPr lang="th-TH" b="1" dirty="0">
                <a:solidFill>
                  <a:srgbClr val="660066"/>
                </a:solidFill>
                <a:latin typeface="Angsana New" pitchFamily="18" charset="-34"/>
              </a:rPr>
              <a:t> และ</a:t>
            </a:r>
            <a:r>
              <a:rPr lang="th-TH" b="1" dirty="0">
                <a:solidFill>
                  <a:srgbClr val="800000"/>
                </a:solidFill>
                <a:latin typeface="Angsana New" pitchFamily="18" charset="-34"/>
              </a:rPr>
              <a:t>มีมาตรฐาน การบริการสุขภาพ </a:t>
            </a:r>
            <a:r>
              <a:rPr lang="th-TH" b="1" u="sng" dirty="0">
                <a:solidFill>
                  <a:srgbClr val="800000"/>
                </a:solidFill>
                <a:latin typeface="Angsana New" pitchFamily="18" charset="-34"/>
              </a:rPr>
              <a:t>ทางคลินิก  และทางชุมชนที่ดี</a:t>
            </a:r>
            <a:r>
              <a:rPr lang="en-US" b="1" dirty="0">
                <a:solidFill>
                  <a:srgbClr val="800000"/>
                </a:solidFill>
                <a:latin typeface="Angsana New" pitchFamily="18" charset="-34"/>
              </a:rPr>
              <a:t>    </a:t>
            </a:r>
            <a:r>
              <a:rPr lang="en-US" b="1" dirty="0" smtClean="0">
                <a:solidFill>
                  <a:srgbClr val="800000"/>
                </a:solidFill>
                <a:latin typeface="Angsana New" pitchFamily="18" charset="-34"/>
              </a:rPr>
              <a:t>( </a:t>
            </a:r>
            <a:r>
              <a:rPr lang="en-US" b="1" dirty="0">
                <a:solidFill>
                  <a:srgbClr val="800000"/>
                </a:solidFill>
                <a:latin typeface="Angsana New" pitchFamily="18" charset="-34"/>
              </a:rPr>
              <a:t>Standard Clinical &amp; community service )</a:t>
            </a:r>
            <a:endParaRPr lang="th-TH" b="1" dirty="0">
              <a:solidFill>
                <a:srgbClr val="660066"/>
              </a:solidFill>
              <a:latin typeface="Angsana New" pitchFamily="18" charset="-34"/>
            </a:endParaRP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th-TH" b="1" dirty="0">
                <a:solidFill>
                  <a:srgbClr val="003300"/>
                </a:solidFill>
                <a:latin typeface="Angsana New" pitchFamily="18" charset="-34"/>
              </a:rPr>
              <a:t>ประชาชนมีส่วนร่วม   และมีความสัมพันธ์ที่ดีกับชุมชน</a:t>
            </a:r>
            <a:r>
              <a:rPr lang="en-US" b="1" dirty="0">
                <a:solidFill>
                  <a:srgbClr val="003300"/>
                </a:solidFill>
                <a:latin typeface="Angsana New" pitchFamily="18" charset="-34"/>
              </a:rPr>
              <a:t> ( </a:t>
            </a:r>
            <a:r>
              <a:rPr lang="en-US" b="1" u="sng" dirty="0">
                <a:solidFill>
                  <a:srgbClr val="003300"/>
                </a:solidFill>
                <a:latin typeface="Angsana New" pitchFamily="18" charset="-34"/>
              </a:rPr>
              <a:t>C</a:t>
            </a:r>
            <a:r>
              <a:rPr lang="en-US" b="1" dirty="0">
                <a:solidFill>
                  <a:srgbClr val="003300"/>
                </a:solidFill>
                <a:latin typeface="Angsana New" pitchFamily="18" charset="-34"/>
              </a:rPr>
              <a:t>ommunity empowerment )</a:t>
            </a:r>
            <a:endParaRPr lang="th-TH" b="1" dirty="0">
              <a:solidFill>
                <a:srgbClr val="003300"/>
              </a:solidFill>
              <a:latin typeface="Angsana New" pitchFamily="18" charset="-34"/>
            </a:endParaRP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th-TH" b="1" dirty="0">
                <a:solidFill>
                  <a:srgbClr val="CC3300"/>
                </a:solidFill>
                <a:latin typeface="Angsana New" pitchFamily="18" charset="-34"/>
              </a:rPr>
              <a:t>มีระบบการประสานงานเชื่อมโยงที่ดี  กับหน่วยบริการสุขภาพ ในเครือข่าย</a:t>
            </a:r>
            <a:r>
              <a:rPr lang="en-US" b="1" dirty="0">
                <a:solidFill>
                  <a:srgbClr val="CC3300"/>
                </a:solidFill>
                <a:latin typeface="Angsana New" pitchFamily="18" charset="-34"/>
              </a:rPr>
              <a:t>  (</a:t>
            </a:r>
            <a:r>
              <a:rPr lang="en-US" b="1" u="sng" dirty="0">
                <a:solidFill>
                  <a:srgbClr val="CC3300"/>
                </a:solidFill>
                <a:latin typeface="Angsana New" pitchFamily="18" charset="-34"/>
              </a:rPr>
              <a:t>C</a:t>
            </a:r>
            <a:r>
              <a:rPr lang="en-US" b="1" dirty="0">
                <a:solidFill>
                  <a:srgbClr val="CC3300"/>
                </a:solidFill>
                <a:latin typeface="Angsana New" pitchFamily="18" charset="-34"/>
              </a:rPr>
              <a:t>oordination )</a:t>
            </a:r>
            <a:endParaRPr lang="th-TH" b="1" dirty="0">
              <a:solidFill>
                <a:srgbClr val="CC3300"/>
              </a:solidFill>
              <a:latin typeface="Angsana New" pitchFamily="18" charset="-34"/>
            </a:endParaRPr>
          </a:p>
        </p:txBody>
      </p:sp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228600" y="76200"/>
            <a:ext cx="6781800" cy="9715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h-TH" sz="3600" b="1">
                <a:solidFill>
                  <a:srgbClr val="000066"/>
                </a:solidFill>
                <a:latin typeface="Cordia New" pitchFamily="34" charset="-34"/>
                <a:cs typeface="FreesiaUPC" pitchFamily="34" charset="-34"/>
              </a:rPr>
              <a:t>เป็นหน่วยบริการด่านแรก(</a:t>
            </a:r>
            <a:r>
              <a:rPr lang="en-US" sz="3600" b="1">
                <a:solidFill>
                  <a:srgbClr val="000066"/>
                </a:solidFill>
                <a:latin typeface="Cordia New" pitchFamily="34" charset="-34"/>
                <a:cs typeface="FreesiaUPC" pitchFamily="34" charset="-34"/>
              </a:rPr>
              <a:t>First contact) </a:t>
            </a:r>
            <a:r>
              <a:rPr lang="th-TH" sz="3600" b="1">
                <a:solidFill>
                  <a:srgbClr val="000066"/>
                </a:solidFill>
                <a:latin typeface="Cordia New" pitchFamily="34" charset="-34"/>
                <a:cs typeface="FreesiaUPC" pitchFamily="34" charset="-34"/>
              </a:rPr>
              <a:t>ที่มีคุณลักษณะสำคัญของบริการปฐมภูมิ</a:t>
            </a:r>
            <a:r>
              <a:rPr lang="th-TH" sz="3600" b="1" i="1" u="sng">
                <a:solidFill>
                  <a:srgbClr val="000066"/>
                </a:solidFill>
                <a:latin typeface="Cordia New" pitchFamily="34" charset="-34"/>
                <a:cs typeface="FreesiaUPC" pitchFamily="34" charset="-34"/>
              </a:rPr>
              <a:t> </a:t>
            </a:r>
            <a:r>
              <a:rPr lang="en-US" sz="3600" b="1">
                <a:solidFill>
                  <a:srgbClr val="000066"/>
                </a:solidFill>
                <a:latin typeface="Cordia New" pitchFamily="34" charset="-34"/>
                <a:cs typeface="FreesiaUPC" pitchFamily="34" charset="-34"/>
              </a:rPr>
              <a:t>5</a:t>
            </a:r>
            <a:r>
              <a:rPr lang="th-TH" sz="3600" b="1">
                <a:solidFill>
                  <a:srgbClr val="000066"/>
                </a:solidFill>
                <a:latin typeface="Cordia New" pitchFamily="34" charset="-34"/>
                <a:cs typeface="FreesiaUPC" pitchFamily="34" charset="-34"/>
              </a:rPr>
              <a:t> ประการ </a:t>
            </a:r>
          </a:p>
        </p:txBody>
      </p:sp>
      <p:sp>
        <p:nvSpPr>
          <p:cNvPr id="27651" name="WordArt 4"/>
          <p:cNvSpPr>
            <a:spLocks noChangeArrowheads="1" noChangeShapeType="1" noTextEdit="1"/>
          </p:cNvSpPr>
          <p:nvPr/>
        </p:nvSpPr>
        <p:spPr bwMode="auto">
          <a:xfrm>
            <a:off x="7162800" y="228600"/>
            <a:ext cx="12954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1 A   4 C</a:t>
            </a:r>
            <a:endParaRPr lang="th-TH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0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0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0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0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0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0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0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0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3F4E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งานบริการ</a:t>
            </a:r>
            <a:r>
              <a:rPr lang="th-TH" dirty="0" smtClean="0"/>
              <a:t>ปฐม</a:t>
            </a:r>
            <a:r>
              <a:rPr lang="th-TH" dirty="0" smtClean="0"/>
              <a:t>ภูมิ</a:t>
            </a:r>
            <a:endParaRPr lang="th-TH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h-TH" dirty="0" smtClean="0"/>
              <a:t>ระบบ</a:t>
            </a:r>
            <a:r>
              <a:rPr lang="th-TH" dirty="0" smtClean="0"/>
              <a:t>บริการรักษาพยาบาล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Cordia New" pitchFamily="34" charset="-34"/>
              </a:rPr>
              <a:t>Emergency </a:t>
            </a:r>
            <a:r>
              <a:rPr lang="th-TH" dirty="0" smtClean="0">
                <a:cs typeface="Cordia New" pitchFamily="34" charset="-34"/>
              </a:rPr>
              <a:t>ที่พบบ่อย</a:t>
            </a:r>
            <a:endParaRPr lang="th-TH" dirty="0" smtClean="0"/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Cordia New" pitchFamily="34" charset="-34"/>
              </a:rPr>
              <a:t>A</a:t>
            </a:r>
            <a:r>
              <a:rPr lang="en-US" dirty="0" smtClean="0">
                <a:cs typeface="Cordia New" pitchFamily="34" charset="-34"/>
              </a:rPr>
              <a:t>cute illness </a:t>
            </a:r>
            <a:r>
              <a:rPr lang="th-TH" dirty="0" smtClean="0">
                <a:cs typeface="Cordia New" pitchFamily="34" charset="-34"/>
              </a:rPr>
              <a:t>ที่พบบ่อย</a:t>
            </a:r>
            <a:endParaRPr lang="en-US" dirty="0" smtClean="0">
              <a:cs typeface="Cordia New" pitchFamily="34" charset="-34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Cordia New" pitchFamily="34" charset="-34"/>
              </a:rPr>
              <a:t>Chronic disease : DM,HT 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cs typeface="Cordia New" pitchFamily="34" charset="-34"/>
              </a:rPr>
              <a:t>Palleative</a:t>
            </a:r>
            <a:r>
              <a:rPr lang="en-US" dirty="0" smtClean="0">
                <a:cs typeface="Cordia New" pitchFamily="34" charset="-34"/>
              </a:rPr>
              <a:t> care : </a:t>
            </a:r>
            <a:r>
              <a:rPr lang="th-TH" dirty="0" smtClean="0"/>
              <a:t>มะเร็ง ผู้สูงอายุติดเตียง </a:t>
            </a:r>
            <a:r>
              <a:rPr lang="en-US" dirty="0" smtClean="0">
                <a:cs typeface="Cordia New" pitchFamily="34" charset="-34"/>
              </a:rPr>
              <a:t>ESRD CVA</a:t>
            </a:r>
          </a:p>
          <a:p>
            <a:pPr lvl="1">
              <a:lnSpc>
                <a:spcPct val="90000"/>
              </a:lnSpc>
            </a:pPr>
            <a:r>
              <a:rPr lang="th-TH" b="1" dirty="0" smtClean="0"/>
              <a:t>การแพทย์แผนไทย กายภาพฟื้นฟู</a:t>
            </a:r>
          </a:p>
          <a:p>
            <a:pPr lvl="1">
              <a:lnSpc>
                <a:spcPct val="90000"/>
              </a:lnSpc>
            </a:pPr>
            <a:r>
              <a:rPr lang="th-TH" b="1" dirty="0" smtClean="0"/>
              <a:t>บูรณาการ </a:t>
            </a:r>
            <a:r>
              <a:rPr lang="en-US" b="1" dirty="0" smtClean="0">
                <a:cs typeface="Cordia New" pitchFamily="34" charset="-34"/>
              </a:rPr>
              <a:t>service plan </a:t>
            </a:r>
            <a:r>
              <a:rPr lang="th-TH" b="1" dirty="0" smtClean="0"/>
              <a:t>ทุกสาขา </a:t>
            </a:r>
          </a:p>
          <a:p>
            <a:pPr>
              <a:lnSpc>
                <a:spcPct val="90000"/>
              </a:lnSpc>
            </a:pPr>
            <a:r>
              <a:rPr lang="th-TH" dirty="0" smtClean="0"/>
              <a:t>บริการการส่งเสริมป้องกัน</a:t>
            </a:r>
          </a:p>
          <a:p>
            <a:pPr lvl="1">
              <a:lnSpc>
                <a:spcPct val="90000"/>
              </a:lnSpc>
            </a:pPr>
            <a:r>
              <a:rPr lang="th-TH" b="1" dirty="0" smtClean="0"/>
              <a:t>การดูแล 5 กลุ่มวัย </a:t>
            </a:r>
            <a:r>
              <a:rPr lang="en-US" b="1" dirty="0" smtClean="0">
                <a:cs typeface="Cordia New" pitchFamily="34" charset="-34"/>
              </a:rPr>
              <a:t>: </a:t>
            </a:r>
            <a:r>
              <a:rPr lang="th-TH" b="1" dirty="0" smtClean="0"/>
              <a:t>11/7 </a:t>
            </a:r>
            <a:r>
              <a:rPr lang="en-US" b="1" dirty="0" smtClean="0">
                <a:cs typeface="Cordia New" pitchFamily="34" charset="-34"/>
              </a:rPr>
              <a:t>model</a:t>
            </a:r>
            <a:endParaRPr lang="th-TH" b="1" dirty="0" smtClean="0"/>
          </a:p>
          <a:p>
            <a:pPr lvl="1">
              <a:lnSpc>
                <a:spcPct val="90000"/>
              </a:lnSpc>
            </a:pPr>
            <a:r>
              <a:rPr lang="th-TH" b="1" dirty="0" smtClean="0"/>
              <a:t>การควบคุมป้องกันโรค</a:t>
            </a:r>
            <a:r>
              <a:rPr lang="en-US" b="1" dirty="0" smtClean="0">
                <a:cs typeface="Cordia New" pitchFamily="34" charset="-34"/>
              </a:rPr>
              <a:t> : </a:t>
            </a:r>
            <a:r>
              <a:rPr lang="th-TH" b="1" dirty="0" smtClean="0"/>
              <a:t>อำเภอควบคุมโรค</a:t>
            </a:r>
            <a:r>
              <a:rPr lang="th-TH" b="1" dirty="0" smtClean="0"/>
              <a:t>เข้มแข็ง</a:t>
            </a:r>
          </a:p>
          <a:p>
            <a:pPr>
              <a:lnSpc>
                <a:spcPct val="90000"/>
              </a:lnSpc>
            </a:pPr>
            <a:r>
              <a:rPr lang="th-TH" dirty="0" smtClean="0"/>
              <a:t>ระบบส่งต่อ ขึ้น-ลง</a:t>
            </a:r>
            <a:endParaRPr lang="th-TH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3F4E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การพัฒนาสุขภาพ ในมิติชุมชน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ศูนย์เด็กเล็กปลอดโรคปลอดภัย</a:t>
            </a:r>
          </a:p>
          <a:p>
            <a:r>
              <a:rPr lang="th-TH" b="1" dirty="0" smtClean="0"/>
              <a:t>โรงเรียนส่งเสริมสุขภาพ</a:t>
            </a:r>
          </a:p>
          <a:p>
            <a:r>
              <a:rPr lang="th-TH" b="1" dirty="0" smtClean="0"/>
              <a:t>วัดส่งเสริมสุขภาพ</a:t>
            </a:r>
          </a:p>
          <a:p>
            <a:r>
              <a:rPr lang="th-TH" b="1" dirty="0" smtClean="0"/>
              <a:t>หมู่บ้านจัดการสุขภาพ</a:t>
            </a:r>
          </a:p>
          <a:p>
            <a:r>
              <a:rPr lang="th-TH" b="1" dirty="0" smtClean="0"/>
              <a:t>ตลาดน่าซื้อ</a:t>
            </a:r>
          </a:p>
          <a:p>
            <a:r>
              <a:rPr lang="th-TH" b="1" dirty="0" smtClean="0"/>
              <a:t>ส้วมสะอาด</a:t>
            </a:r>
          </a:p>
          <a:p>
            <a:r>
              <a:rPr lang="th-TH" b="1" dirty="0" smtClean="0"/>
              <a:t>สถานประกอบการน่าอยู่</a:t>
            </a:r>
            <a:endParaRPr lang="th-TH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3F4E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บุคคลและหน่วยงานที่มีบทบาทระบบสุขภาพปฐมภูมิ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รพช/สสอ.</a:t>
            </a:r>
          </a:p>
          <a:p>
            <a:r>
              <a:rPr lang="th-TH" b="1" dirty="0" smtClean="0"/>
              <a:t>รพ.สต.</a:t>
            </a:r>
          </a:p>
          <a:p>
            <a:r>
              <a:rPr lang="th-TH" b="1" dirty="0" smtClean="0"/>
              <a:t>ผู้ป่วย</a:t>
            </a:r>
          </a:p>
          <a:p>
            <a:r>
              <a:rPr lang="th-TH" b="1" dirty="0" smtClean="0"/>
              <a:t>ครอบครัว</a:t>
            </a:r>
          </a:p>
          <a:p>
            <a:r>
              <a:rPr lang="th-TH" b="1" dirty="0" smtClean="0"/>
              <a:t>อสม</a:t>
            </a:r>
          </a:p>
          <a:p>
            <a:r>
              <a:rPr lang="th-TH" b="1" dirty="0" smtClean="0"/>
              <a:t>องค์กรชุมชน/ชมรม</a:t>
            </a:r>
          </a:p>
          <a:p>
            <a:r>
              <a:rPr lang="th-TH" b="1" dirty="0" smtClean="0"/>
              <a:t>ท้องถิ่น</a:t>
            </a:r>
            <a:endParaRPr lang="th-TH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Care Model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28337"/>
            <a:ext cx="8929718" cy="562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6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4652963"/>
            <a:ext cx="9144000" cy="1152525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003B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2205038"/>
            <a:ext cx="9144000" cy="2374900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185E1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 dirty="0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765175"/>
            <a:ext cx="9180513" cy="136842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CC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700338" y="0"/>
            <a:ext cx="3671887" cy="7651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th-TH">
              <a:solidFill>
                <a:srgbClr val="FFFF99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132138" y="115888"/>
            <a:ext cx="2952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solidFill>
                  <a:srgbClr val="006600"/>
                </a:solidFill>
                <a:latin typeface="Calibri" pitchFamily="34" charset="0"/>
                <a:cs typeface="Cordia New" pitchFamily="34" charset="-34"/>
              </a:rPr>
              <a:t>สุขภาพดี ชุมชนพึ่งตนเองได้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408113" y="765175"/>
            <a:ext cx="690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>
                <a:solidFill>
                  <a:srgbClr val="006600"/>
                </a:solidFill>
                <a:latin typeface="Calibri" pitchFamily="34" charset="0"/>
                <a:cs typeface="Cordia New" pitchFamily="34" charset="-34"/>
              </a:rPr>
              <a:t>ระบบดูแลสุขภาพ </a:t>
            </a:r>
            <a:r>
              <a:rPr lang="en-US">
                <a:solidFill>
                  <a:srgbClr val="006600"/>
                </a:solidFill>
                <a:latin typeface="Calibri" pitchFamily="34" charset="0"/>
                <a:cs typeface="Cordia New" pitchFamily="34" charset="-34"/>
              </a:rPr>
              <a:t>: </a:t>
            </a:r>
            <a:r>
              <a:rPr lang="th-TH">
                <a:solidFill>
                  <a:srgbClr val="006600"/>
                </a:solidFill>
                <a:latin typeface="Calibri" pitchFamily="34" charset="0"/>
                <a:cs typeface="Cordia New" pitchFamily="34" charset="-34"/>
              </a:rPr>
              <a:t>กลุ่มด้อยโอกาส ผู้สูงอายุ การเจ็บป่วยบ่อย เรื้อรัง 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392238" y="1181100"/>
            <a:ext cx="7067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>
                <a:solidFill>
                  <a:srgbClr val="006600"/>
                </a:solidFill>
                <a:latin typeface="Calibri" pitchFamily="34" charset="0"/>
                <a:cs typeface="Cordia New" pitchFamily="34" charset="-34"/>
              </a:rPr>
              <a:t>สุขภาพครอบครัว การป้องกันโรค ชุมชนสร้างสุขภาพ เศรษฐกิจพอเพียง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98425" y="871538"/>
            <a:ext cx="1233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เป้าหมาย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61925" y="2409825"/>
            <a:ext cx="827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>
                <a:solidFill>
                  <a:srgbClr val="00FFFF"/>
                </a:solidFill>
                <a:latin typeface="Tahoma" pitchFamily="34" charset="0"/>
                <a:cs typeface="Tahoma" pitchFamily="34" charset="0"/>
              </a:rPr>
              <a:t>ระบบ</a:t>
            </a:r>
          </a:p>
          <a:p>
            <a:r>
              <a:rPr lang="th-TH" sz="2000" b="1">
                <a:solidFill>
                  <a:srgbClr val="00FFFF"/>
                </a:solidFill>
                <a:latin typeface="Tahoma" pitchFamily="34" charset="0"/>
                <a:cs typeface="Tahoma" pitchFamily="34" charset="0"/>
              </a:rPr>
              <a:t>กลไก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460500" y="4724400"/>
            <a:ext cx="74691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dirty="0">
                <a:solidFill>
                  <a:srgbClr val="FFCCFF"/>
                </a:solidFill>
                <a:latin typeface="Calibri" pitchFamily="34" charset="0"/>
                <a:cs typeface="Cordia New" pitchFamily="34" charset="-34"/>
              </a:rPr>
              <a:t>การนำ ทีม การบริหารจัดการ การใช้ข้อมูล การเรียนรู้ร่วมกันอย่างต่อเนื่อง  </a:t>
            </a:r>
          </a:p>
          <a:p>
            <a:pPr algn="ctr"/>
            <a:r>
              <a:rPr lang="th-TH" dirty="0">
                <a:solidFill>
                  <a:srgbClr val="FFCCFF"/>
                </a:solidFill>
                <a:latin typeface="Calibri" pitchFamily="34" charset="0"/>
                <a:cs typeface="Cordia New" pitchFamily="34" charset="-34"/>
              </a:rPr>
              <a:t>การออกแบบระบบงาน  วัฒนธรรม ค่านิยม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920875" y="5867400"/>
            <a:ext cx="47212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dirty="0">
                <a:solidFill>
                  <a:schemeClr val="bg1"/>
                </a:solidFill>
                <a:latin typeface="Calibri" pitchFamily="34" charset="0"/>
                <a:cs typeface="Cordia New" pitchFamily="34" charset="-34"/>
              </a:rPr>
              <a:t>ใช้ทรัพยากรร่วมอย่างพอดี ปรับตามบริบทพื้นที่</a:t>
            </a:r>
          </a:p>
          <a:p>
            <a:pPr algn="ctr"/>
            <a:r>
              <a:rPr lang="th-TH" dirty="0">
                <a:solidFill>
                  <a:schemeClr val="bg1"/>
                </a:solidFill>
                <a:latin typeface="Calibri" pitchFamily="34" charset="0"/>
                <a:cs typeface="Cordia New" pitchFamily="34" charset="-34"/>
              </a:rPr>
              <a:t> ระดมทรัพยากรจากภาคี ภาคส่วนต่างๆ 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919288" y="1614488"/>
            <a:ext cx="5245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>
                <a:solidFill>
                  <a:schemeClr val="accent2"/>
                </a:solidFill>
                <a:latin typeface="Calibri" pitchFamily="34" charset="0"/>
                <a:cs typeface="Cordia New" pitchFamily="34" charset="-34"/>
              </a:rPr>
              <a:t>ความครอบคลุม สอดคล้องความต้องการ และบริบท 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61925" y="4759325"/>
            <a:ext cx="958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>
                <a:solidFill>
                  <a:srgbClr val="00FFFF"/>
                </a:solidFill>
                <a:latin typeface="Tahoma" pitchFamily="34" charset="0"/>
                <a:cs typeface="Tahoma" pitchFamily="34" charset="0"/>
              </a:rPr>
              <a:t>ระบบ</a:t>
            </a:r>
          </a:p>
          <a:p>
            <a:r>
              <a:rPr lang="th-TH" sz="2000" b="1">
                <a:solidFill>
                  <a:srgbClr val="00FFFF"/>
                </a:solidFill>
                <a:latin typeface="Tahoma" pitchFamily="34" charset="0"/>
                <a:cs typeface="Tahoma" pitchFamily="34" charset="0"/>
              </a:rPr>
              <a:t>ภายใน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17463" y="5943600"/>
            <a:ext cx="1314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>
                <a:solidFill>
                  <a:srgbClr val="00FFFF"/>
                </a:solidFill>
                <a:latin typeface="Tahoma" pitchFamily="34" charset="0"/>
                <a:cs typeface="Tahoma" pitchFamily="34" charset="0"/>
              </a:rPr>
              <a:t>ทรัพยากร</a:t>
            </a:r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 rot="2688946">
            <a:off x="3446463" y="3448050"/>
            <a:ext cx="449262" cy="42386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605088" y="2276475"/>
            <a:ext cx="1319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b="1">
                <a:solidFill>
                  <a:srgbClr val="FFFF99"/>
                </a:solidFill>
                <a:latin typeface="Times New Roman" pitchFamily="18" charset="0"/>
                <a:cs typeface="DilleniaUPC" pitchFamily="18" charset="-34"/>
              </a:rPr>
              <a:t>องค์กรชุมชน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5219700" y="3257550"/>
            <a:ext cx="93186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th-TH" b="1">
                <a:solidFill>
                  <a:srgbClr val="FFFF99"/>
                </a:solidFill>
                <a:latin typeface="Times New Roman" pitchFamily="18" charset="0"/>
                <a:cs typeface="DilleniaUPC" pitchFamily="18" charset="-34"/>
              </a:rPr>
              <a:t>สถาน</a:t>
            </a:r>
          </a:p>
          <a:p>
            <a:pPr>
              <a:lnSpc>
                <a:spcPct val="85000"/>
              </a:lnSpc>
            </a:pPr>
            <a:r>
              <a:rPr lang="th-TH" b="1">
                <a:solidFill>
                  <a:srgbClr val="FFFF99"/>
                </a:solidFill>
                <a:latin typeface="Times New Roman" pitchFamily="18" charset="0"/>
                <a:cs typeface="DilleniaUPC" pitchFamily="18" charset="-34"/>
              </a:rPr>
              <a:t>พยาบาล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052638" y="3365500"/>
            <a:ext cx="1325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b="1">
                <a:solidFill>
                  <a:srgbClr val="FFFF99"/>
                </a:solidFill>
                <a:latin typeface="Times New Roman" pitchFamily="18" charset="0"/>
                <a:cs typeface="DilleniaUPC" pitchFamily="18" charset="-34"/>
              </a:rPr>
              <a:t>หน่วยงานอื่น</a:t>
            </a:r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 rot="2688946">
            <a:off x="4070350" y="2490788"/>
            <a:ext cx="504825" cy="503237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29" name="Oval 21"/>
          <p:cNvSpPr>
            <a:spLocks noChangeArrowheads="1"/>
          </p:cNvSpPr>
          <p:nvPr/>
        </p:nvSpPr>
        <p:spPr bwMode="auto">
          <a:xfrm rot="2688946">
            <a:off x="4673600" y="3500438"/>
            <a:ext cx="447675" cy="42545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30" name="AutoShape 22"/>
          <p:cNvSpPr>
            <a:spLocks noChangeArrowheads="1"/>
          </p:cNvSpPr>
          <p:nvPr/>
        </p:nvSpPr>
        <p:spPr bwMode="auto">
          <a:xfrm rot="3847288">
            <a:off x="4346575" y="3181350"/>
            <a:ext cx="576263" cy="144463"/>
          </a:xfrm>
          <a:prstGeom prst="leftRightArrow">
            <a:avLst>
              <a:gd name="adj1" fmla="val 50000"/>
              <a:gd name="adj2" fmla="val 7978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 rot="7392891">
            <a:off x="3694113" y="3146425"/>
            <a:ext cx="503237" cy="157163"/>
          </a:xfrm>
          <a:prstGeom prst="leftRightArrow">
            <a:avLst>
              <a:gd name="adj1" fmla="val 50000"/>
              <a:gd name="adj2" fmla="val 6404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32" name="AutoShape 24"/>
          <p:cNvSpPr>
            <a:spLocks noChangeArrowheads="1"/>
          </p:cNvSpPr>
          <p:nvPr/>
        </p:nvSpPr>
        <p:spPr bwMode="auto">
          <a:xfrm>
            <a:off x="3992563" y="3573463"/>
            <a:ext cx="576262" cy="144462"/>
          </a:xfrm>
          <a:prstGeom prst="leftRightArrow">
            <a:avLst>
              <a:gd name="adj1" fmla="val 50000"/>
              <a:gd name="adj2" fmla="val 7978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4695825" y="2300288"/>
            <a:ext cx="822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b="1">
                <a:solidFill>
                  <a:srgbClr val="FFFF99"/>
                </a:solidFill>
                <a:latin typeface="Calibri" pitchFamily="34" charset="0"/>
                <a:cs typeface="DilleniaUPC" pitchFamily="18" charset="-34"/>
              </a:rPr>
              <a:t>ท้องถิ่น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3635375" y="2997200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 b="1">
                <a:solidFill>
                  <a:srgbClr val="00FFFF"/>
                </a:solidFill>
                <a:latin typeface="Calibri" pitchFamily="34" charset="0"/>
                <a:cs typeface="Cordia New" pitchFamily="34" charset="-34"/>
              </a:rPr>
              <a:t>เรียนรู้ พัฒนา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2089150" y="3644900"/>
            <a:ext cx="1187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>
                <a:solidFill>
                  <a:srgbClr val="FFFF99"/>
                </a:solidFill>
                <a:latin typeface="Calibri" pitchFamily="34" charset="0"/>
                <a:cs typeface="Cordia New" pitchFamily="34" charset="-34"/>
              </a:rPr>
              <a:t>ที่เกี่ยวข้อง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3500438" y="4076700"/>
            <a:ext cx="1719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>
                <a:solidFill>
                  <a:srgbClr val="FF9900"/>
                </a:solidFill>
                <a:latin typeface="Calibri" pitchFamily="34" charset="0"/>
                <a:cs typeface="Cordia New" pitchFamily="34" charset="-34"/>
              </a:rPr>
              <a:t>ระบบสนับสนุน</a:t>
            </a:r>
          </a:p>
        </p:txBody>
      </p:sp>
      <p:sp>
        <p:nvSpPr>
          <p:cNvPr id="17437" name="AutoShape 29"/>
          <p:cNvSpPr>
            <a:spLocks noChangeArrowheads="1"/>
          </p:cNvSpPr>
          <p:nvPr/>
        </p:nvSpPr>
        <p:spPr bwMode="auto">
          <a:xfrm rot="5400000">
            <a:off x="4103688" y="3897313"/>
            <a:ext cx="360362" cy="144462"/>
          </a:xfrm>
          <a:prstGeom prst="leftRightArrow">
            <a:avLst>
              <a:gd name="adj1" fmla="val 50000"/>
              <a:gd name="adj2" fmla="val 49890"/>
            </a:avLst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6588125" y="2565400"/>
            <a:ext cx="18891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b="1">
                <a:solidFill>
                  <a:srgbClr val="000066"/>
                </a:solidFill>
                <a:latin typeface="Calibri" pitchFamily="34" charset="0"/>
                <a:cs typeface="Cordia New" pitchFamily="34" charset="-34"/>
              </a:rPr>
              <a:t>เป้า แผน ร่วม</a:t>
            </a:r>
          </a:p>
          <a:p>
            <a:r>
              <a:rPr lang="th-TH" b="1">
                <a:solidFill>
                  <a:srgbClr val="000066"/>
                </a:solidFill>
                <a:latin typeface="Calibri" pitchFamily="34" charset="0"/>
                <a:cs typeface="Cordia New" pitchFamily="34" charset="-34"/>
              </a:rPr>
              <a:t>ระบบงาน</a:t>
            </a:r>
          </a:p>
          <a:p>
            <a:r>
              <a:rPr lang="th-TH" b="1">
                <a:solidFill>
                  <a:srgbClr val="000066"/>
                </a:solidFill>
                <a:latin typeface="Calibri" pitchFamily="34" charset="0"/>
                <a:cs typeface="Cordia New" pitchFamily="34" charset="-34"/>
              </a:rPr>
              <a:t>นโยบายสาธารณะ</a:t>
            </a: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>
            <a:off x="5867400" y="4508500"/>
            <a:ext cx="433388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40" name="AutoShape 32"/>
          <p:cNvSpPr>
            <a:spLocks noChangeArrowheads="1"/>
          </p:cNvSpPr>
          <p:nvPr/>
        </p:nvSpPr>
        <p:spPr bwMode="auto">
          <a:xfrm>
            <a:off x="2339975" y="4508500"/>
            <a:ext cx="431800" cy="287338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41" name="AutoShape 33"/>
          <p:cNvSpPr>
            <a:spLocks noChangeArrowheads="1"/>
          </p:cNvSpPr>
          <p:nvPr/>
        </p:nvSpPr>
        <p:spPr bwMode="auto">
          <a:xfrm>
            <a:off x="4140200" y="1989138"/>
            <a:ext cx="431800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42" name="AutoShape 34"/>
          <p:cNvSpPr>
            <a:spLocks noChangeArrowheads="1"/>
          </p:cNvSpPr>
          <p:nvPr/>
        </p:nvSpPr>
        <p:spPr bwMode="auto">
          <a:xfrm>
            <a:off x="5867400" y="5661025"/>
            <a:ext cx="360363" cy="2159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7443" name="AutoShape 35"/>
          <p:cNvSpPr>
            <a:spLocks noChangeArrowheads="1"/>
          </p:cNvSpPr>
          <p:nvPr/>
        </p:nvSpPr>
        <p:spPr bwMode="auto">
          <a:xfrm>
            <a:off x="2339975" y="5661025"/>
            <a:ext cx="360363" cy="2159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374237" y="5286388"/>
            <a:ext cx="769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PCA</a:t>
            </a:r>
            <a:endParaRPr lang="th-TH" dirty="0"/>
          </a:p>
        </p:txBody>
      </p:sp>
      <p:sp>
        <p:nvSpPr>
          <p:cNvPr id="38" name="TextBox 37"/>
          <p:cNvSpPr txBox="1"/>
          <p:nvPr/>
        </p:nvSpPr>
        <p:spPr>
          <a:xfrm>
            <a:off x="8348589" y="4071942"/>
            <a:ext cx="79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DHS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656</Words>
  <Application>Microsoft Office PowerPoint</Application>
  <PresentationFormat>On-screen Show (4:3)</PresentationFormat>
  <Paragraphs>138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แผนพัฒนาบริการปฐมภูมิ เขต 11</vt:lpstr>
      <vt:lpstr>ทิศทางการพัฒนาระบบสุขภาพปฐมภูมิ</vt:lpstr>
      <vt:lpstr>Slide 3</vt:lpstr>
      <vt:lpstr>Slide 4</vt:lpstr>
      <vt:lpstr>งานบริการปฐมภูมิ</vt:lpstr>
      <vt:lpstr>การพัฒนาสุขภาพ ในมิติชุมชน</vt:lpstr>
      <vt:lpstr>บุคคลและหน่วยงานที่มีบทบาทระบบสุขภาพปฐมภูมิ</vt:lpstr>
      <vt:lpstr>Chronic Care Model</vt:lpstr>
      <vt:lpstr>Slide 9</vt:lpstr>
      <vt:lpstr>แนวทางการพัฒนาบริการปฐมภูมิ เขต 11</vt:lpstr>
      <vt:lpstr>แผนงาน</vt:lpstr>
      <vt:lpstr>ตัวชี้วัด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akc</dc:creator>
  <cp:lastModifiedBy>akc</cp:lastModifiedBy>
  <cp:revision>13</cp:revision>
  <dcterms:created xsi:type="dcterms:W3CDTF">2014-12-04T01:17:33Z</dcterms:created>
  <dcterms:modified xsi:type="dcterms:W3CDTF">2014-12-04T02:59:49Z</dcterms:modified>
</cp:coreProperties>
</file>